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9601200" cx="73152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SemiBold"/>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011CD1C-B21E-48FE-BC33-EADFAADD7957}">
  <a:tblStyle styleId="{E011CD1C-B21E-48FE-BC33-EADFAADD795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AB7949D-8A05-4C9C-BC17-BF5D600D852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SemiBold-bold.fntdata"/><Relationship Id="rId30" Type="http://schemas.openxmlformats.org/officeDocument/2006/relationships/font" Target="fonts/PlusJakartaSansSemiBold-regular.fntdata"/><Relationship Id="rId11" Type="http://schemas.openxmlformats.org/officeDocument/2006/relationships/slide" Target="slides/slide5.xml"/><Relationship Id="rId33" Type="http://schemas.openxmlformats.org/officeDocument/2006/relationships/font" Target="fonts/PlusJakartaSansSemiBold-boldItalic.fntdata"/><Relationship Id="rId10" Type="http://schemas.openxmlformats.org/officeDocument/2006/relationships/slide" Target="slides/slide4.xml"/><Relationship Id="rId32" Type="http://schemas.openxmlformats.org/officeDocument/2006/relationships/font" Target="fonts/PlusJakartaSansSemiBold-italic.fntdata"/><Relationship Id="rId13" Type="http://schemas.openxmlformats.org/officeDocument/2006/relationships/slide" Target="slides/slide7.xml"/><Relationship Id="rId35" Type="http://schemas.openxmlformats.org/officeDocument/2006/relationships/font" Target="fonts/PlusJakartaSansMedium-bold.fntdata"/><Relationship Id="rId12" Type="http://schemas.openxmlformats.org/officeDocument/2006/relationships/slide" Target="slides/slide6.xml"/><Relationship Id="rId34" Type="http://schemas.openxmlformats.org/officeDocument/2006/relationships/font" Target="fonts/PlusJakartaSansMedium-regular.fntdata"/><Relationship Id="rId15" Type="http://schemas.openxmlformats.org/officeDocument/2006/relationships/slide" Target="slides/slide9.xml"/><Relationship Id="rId37" Type="http://schemas.openxmlformats.org/officeDocument/2006/relationships/font" Target="fonts/PlusJakartaSansMedium-boldItalic.fntdata"/><Relationship Id="rId14" Type="http://schemas.openxmlformats.org/officeDocument/2006/relationships/slide" Target="slides/slide8.xml"/><Relationship Id="rId36" Type="http://schemas.openxmlformats.org/officeDocument/2006/relationships/font" Target="fonts/PlusJakartaSansMedium-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332e31f58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332e31f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e93bef9f3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e93bef9f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e93bef9f3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e93bef9f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4e93bef9f3_0_7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4e93bef9f3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4e93bef9f3_0_7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4e93bef9f3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a034b68e2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a034b68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e93bef9f3_0_1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e93bef9f3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4e93bef9f3_0_8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4e93bef9f3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4e93bef9f3_0_9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4e93bef9f3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hyperlink" Target="https://www.youtube.com/watch?v=tuCf-2idBs4" TargetMode="External"/><Relationship Id="rId5" Type="http://schemas.openxmlformats.org/officeDocument/2006/relationships/hyperlink" Target="https://www.youtube.com/watch?v=cdpYOexNE0A" TargetMode="External"/><Relationship Id="rId6" Type="http://schemas.openxmlformats.org/officeDocument/2006/relationships/hyperlink" Target="https://www.youtube.com/watch?v=epDnsHf2CL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hyperlink" Target="https://www.youtube.com/watch?v=tuCf-2idBs4" TargetMode="External"/><Relationship Id="rId5" Type="http://schemas.openxmlformats.org/officeDocument/2006/relationships/hyperlink" Target="https://www.youtube.com/watch?v=cdpYOexNE0A" TargetMode="External"/><Relationship Id="rId6" Type="http://schemas.openxmlformats.org/officeDocument/2006/relationships/hyperlink" Target="https://www.youtube.com/watch?v=epDnsHf2CL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441450" y="1346788"/>
          <a:ext cx="3000000" cy="3000000"/>
        </p:xfrm>
        <a:graphic>
          <a:graphicData uri="http://schemas.openxmlformats.org/drawingml/2006/table">
            <a:tbl>
              <a:tblPr>
                <a:noFill/>
                <a:tableStyleId>{E011CD1C-B21E-48FE-BC33-EADFAADD7957}</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Lives of Immigrants in the Early Republic</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are examples of Push and Pull Factors?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Where did many immigrants settle during this time? What types of jobs did they have?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Define “Nativism” in your own words.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Nativist behavior and attitudes affect the lives of immigrants?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impact did immigrants of the Early Republic have on American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5" name="Google Shape;55;p13"/>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56" name="Google Shape;56;p13"/>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Guided Notes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58" name="Google Shape;58;p13"/>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59" name="Google Shape;59;p13"/>
          <p:cNvGraphicFramePr/>
          <p:nvPr/>
        </p:nvGraphicFramePr>
        <p:xfrm>
          <a:off x="1105900" y="2581425"/>
          <a:ext cx="3000000" cy="3000000"/>
        </p:xfrm>
        <a:graphic>
          <a:graphicData uri="http://schemas.openxmlformats.org/drawingml/2006/table">
            <a:tbl>
              <a:tblPr>
                <a:noFill/>
                <a:tableStyleId>{8AB7949D-8A05-4C9C-BC17-BF5D600D8529}</a:tableStyleId>
              </a:tblPr>
              <a:tblGrid>
                <a:gridCol w="2551700"/>
                <a:gridCol w="2551700"/>
              </a:tblGrid>
              <a:tr h="381000">
                <a:tc>
                  <a:txBody>
                    <a:bodyPr/>
                    <a:lstStyle/>
                    <a:p>
                      <a:pPr indent="0" lvl="0" marL="0" rtl="0" algn="ctr">
                        <a:spcBef>
                          <a:spcPts val="0"/>
                        </a:spcBef>
                        <a:spcAft>
                          <a:spcPts val="0"/>
                        </a:spcAft>
                        <a:buNone/>
                      </a:pPr>
                      <a:r>
                        <a:rPr b="1" lang="en" sz="1200">
                          <a:latin typeface="Inter"/>
                          <a:ea typeface="Inter"/>
                          <a:cs typeface="Inter"/>
                          <a:sym typeface="Inter"/>
                        </a:rPr>
                        <a:t>PUSH FACTORS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PULL FACTORS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65" name="Google Shape;65;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Nativism</a:t>
            </a:r>
            <a:endParaRPr sz="24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7" name="Google Shape;67;p14"/>
          <p:cNvGraphicFramePr/>
          <p:nvPr/>
        </p:nvGraphicFramePr>
        <p:xfrm>
          <a:off x="926663" y="1842150"/>
          <a:ext cx="3000000" cy="3000000"/>
        </p:xfrm>
        <a:graphic>
          <a:graphicData uri="http://schemas.openxmlformats.org/drawingml/2006/table">
            <a:tbl>
              <a:tblPr>
                <a:noFill/>
                <a:tableStyleId>{8AB7949D-8A05-4C9C-BC17-BF5D600D8529}</a:tableStyleId>
              </a:tblPr>
              <a:tblGrid>
                <a:gridCol w="5494800"/>
              </a:tblGrid>
              <a:tr h="8807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t>
                      </a:r>
                      <a:r>
                        <a:rPr lang="en" sz="1200">
                          <a:solidFill>
                            <a:schemeClr val="dk1"/>
                          </a:solidFill>
                          <a:latin typeface="Halant"/>
                          <a:ea typeface="Halant"/>
                          <a:cs typeface="Halant"/>
                          <a:sym typeface="Halant"/>
                        </a:rPr>
                        <a:t>Samuel F. B. Morse, </a:t>
                      </a:r>
                      <a:r>
                        <a:rPr i="1" lang="en" sz="1200">
                          <a:solidFill>
                            <a:schemeClr val="dk1"/>
                          </a:solidFill>
                          <a:latin typeface="Halant"/>
                          <a:ea typeface="Halant"/>
                          <a:cs typeface="Halant"/>
                          <a:sym typeface="Halant"/>
                        </a:rPr>
                        <a:t>Imminent Dangers to the Free Institutions of the United States</a:t>
                      </a:r>
                      <a:r>
                        <a:rPr lang="en" sz="1200">
                          <a:solidFill>
                            <a:schemeClr val="dk1"/>
                          </a:solidFill>
                          <a:latin typeface="Halant"/>
                          <a:ea typeface="Halant"/>
                          <a:cs typeface="Halant"/>
                          <a:sym typeface="Halant"/>
                        </a:rPr>
                        <a:t>, 1835.</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Note: Samuel F. B. Morse was an American inventor best known for creating the telegraph and Morse code. He was also involved in politics and strongly opposed immigration, especially from Catholic countries. His writings reflect the fears many native-born Americans had about newcomers changing the country.</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What was dimly seen by Jefferson, is actually passing under our own eyes. Already have foreigners increased in the country to such a degree, that they justly give us alarm. They feel themselves so strong, as to organize themselves even as foreigners into foreign bands, and this for the purpose of influencing our elections. . . . That they are men who having professed to become Americans, by accepting our terms of naturalization, do yet, in direct contradiction to their professions, clan together as a separate interest, and retain their foreign interest, organizing in the midst of us, that Jesuits pay of foreign powers are tampering; that it is this foreign corps of religionists that Americans of both parties have been for years in the habit of basely and traitorously encouraging to erect into an umpire of our political divisions, thus virtually surrendering the government into the hands of Despotic powers. In view of these facts, which every day’s experience proves to be facts, it is not time, high time, that a true American spirit were roused to resist this alarming inroad of foreign influence upon our institutions, to avert dangers to which we have hitherto shut our eyes, and which if not remedied, and that immediately, will inevitably change the whole character of our government. I repeat what I first said, this is no party question, it concerns native Americans of all parties. </a:t>
                      </a:r>
                      <a:endParaRPr>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Primary Source</a:t>
            </a:r>
            <a:endParaRPr/>
          </a:p>
        </p:txBody>
      </p:sp>
      <p:graphicFrame>
        <p:nvGraphicFramePr>
          <p:cNvPr id="73" name="Google Shape;73;p15"/>
          <p:cNvGraphicFramePr/>
          <p:nvPr/>
        </p:nvGraphicFramePr>
        <p:xfrm>
          <a:off x="444675" y="872075"/>
          <a:ext cx="3000000" cy="3000000"/>
        </p:xfrm>
        <a:graphic>
          <a:graphicData uri="http://schemas.openxmlformats.org/drawingml/2006/table">
            <a:tbl>
              <a:tblPr>
                <a:noFill/>
                <a:tableStyleId>{8AB7949D-8A05-4C9C-BC17-BF5D600D8529}</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4" name="Google Shape;74;p15"/>
          <p:cNvGraphicFramePr/>
          <p:nvPr/>
        </p:nvGraphicFramePr>
        <p:xfrm>
          <a:off x="528650" y="4713800"/>
          <a:ext cx="3000000" cy="3000000"/>
        </p:xfrm>
        <a:graphic>
          <a:graphicData uri="http://schemas.openxmlformats.org/drawingml/2006/table">
            <a:tbl>
              <a:tblPr>
                <a:noFill/>
                <a:tableStyleId>{8AB7949D-8A05-4C9C-BC17-BF5D600D8529}</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6" name="Google Shape;76;p15"/>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77" name="Google Shape;77;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83" name="Google Shape;83;p16"/>
          <p:cNvSpPr txBox="1"/>
          <p:nvPr/>
        </p:nvSpPr>
        <p:spPr>
          <a:xfrm>
            <a:off x="0" y="0"/>
            <a:ext cx="7315200" cy="106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84" name="Google Shape;84;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5" name="Google Shape;85;p16"/>
          <p:cNvGraphicFramePr/>
          <p:nvPr/>
        </p:nvGraphicFramePr>
        <p:xfrm>
          <a:off x="441438" y="1270650"/>
          <a:ext cx="3000000" cy="3000000"/>
        </p:xfrm>
        <a:graphic>
          <a:graphicData uri="http://schemas.openxmlformats.org/drawingml/2006/table">
            <a:tbl>
              <a:tblPr>
                <a:noFill/>
                <a:tableStyleId>{8AB7949D-8A05-4C9C-BC17-BF5D600D8529}</a:tableStyleId>
              </a:tblPr>
              <a:tblGrid>
                <a:gridCol w="6432300"/>
              </a:tblGrid>
              <a:tr h="4029450">
                <a:tc>
                  <a:txBody>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Directions:</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Imagine you are an immigrant coming to the United States during the Early Republic (between 1789 and 1844). Write a diary entry describing your experiences, thoughts, and feelings. Be creative, but also use what you’ve learned about immigrants during this time to display your content knowledge in the diary entry.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Required Topics: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came from and why you left your home country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the journey to the U.S. was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Your first impressions of America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live now and what your living conditions are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kind of work you do or hope to do</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Any challenges or discrimination you’ve faced</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How you feel about being in a new country and what your hopes are for the future.</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Tips: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Write in the first person (“I” and “my”)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Add feelings and details to make your entry more realistic and historically empathetic</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 can give yourself a name and age to make it more personal</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86" name="Google Shape;86;p16"/>
          <p:cNvGraphicFramePr/>
          <p:nvPr/>
        </p:nvGraphicFramePr>
        <p:xfrm>
          <a:off x="441450" y="5300100"/>
          <a:ext cx="3000000" cy="3000000"/>
        </p:xfrm>
        <a:graphic>
          <a:graphicData uri="http://schemas.openxmlformats.org/drawingml/2006/table">
            <a:tbl>
              <a:tblPr>
                <a:noFill/>
                <a:tableStyleId>{8AB7949D-8A05-4C9C-BC17-BF5D600D8529}</a:tableStyleId>
              </a:tblPr>
              <a:tblGrid>
                <a:gridCol w="2144100"/>
                <a:gridCol w="2144100"/>
                <a:gridCol w="2144100"/>
              </a:tblGrid>
              <a:tr h="381000">
                <a:tc gridSpan="3">
                  <a:txBody>
                    <a:bodyPr/>
                    <a:lstStyle/>
                    <a:p>
                      <a:pPr indent="0" lvl="0" marL="0" rtl="0" algn="ctr">
                        <a:spcBef>
                          <a:spcPts val="0"/>
                        </a:spcBef>
                        <a:spcAft>
                          <a:spcPts val="0"/>
                        </a:spcAft>
                        <a:buNone/>
                      </a:pPr>
                      <a:r>
                        <a:rPr lang="en" sz="1200">
                          <a:latin typeface="Inter"/>
                          <a:ea typeface="Inter"/>
                          <a:cs typeface="Inter"/>
                          <a:sym typeface="Inter"/>
                        </a:rPr>
                        <a:t>Use the videos to learn more about the lives of immigrants. Take notes to use as inspiration for your diary entry.</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hMerge="1"/>
              </a:tr>
              <a:tr h="381000">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4"/>
                        </a:rPr>
                        <a:t>German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5"/>
                        </a:rPr>
                        <a:t>Irish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6"/>
                        </a:rPr>
                        <a:t>Nativism</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92" name="Google Shape;92;p1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93" name="Google Shape;93;p1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94" name="Google Shape;94;p17"/>
          <p:cNvGraphicFramePr/>
          <p:nvPr/>
        </p:nvGraphicFramePr>
        <p:xfrm>
          <a:off x="441438" y="1765950"/>
          <a:ext cx="3000000" cy="3000000"/>
        </p:xfrm>
        <a:graphic>
          <a:graphicData uri="http://schemas.openxmlformats.org/drawingml/2006/table">
            <a:tbl>
              <a:tblPr>
                <a:noFill/>
                <a:tableStyleId>{8AB7949D-8A05-4C9C-BC17-BF5D600D8529}</a:tableStyleId>
              </a:tblPr>
              <a:tblGrid>
                <a:gridCol w="6432300"/>
              </a:tblGrid>
              <a:tr h="7040425">
                <a:tc>
                  <a:txBody>
                    <a:bodyPr/>
                    <a:lstStyle/>
                    <a:p>
                      <a:pPr indent="0" lvl="0" marL="0" rtl="0" algn="l">
                        <a:lnSpc>
                          <a:spcPct val="115000"/>
                        </a:lnSpc>
                        <a:spcBef>
                          <a:spcPts val="1200"/>
                        </a:spcBef>
                        <a:spcAft>
                          <a:spcPts val="1200"/>
                        </a:spcAft>
                        <a:buNone/>
                      </a:pPr>
                      <a:r>
                        <a:t/>
                      </a:r>
                      <a:endParaRPr b="1"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graphicFrame>
        <p:nvGraphicFramePr>
          <p:cNvPr id="99" name="Google Shape;99;p18"/>
          <p:cNvGraphicFramePr/>
          <p:nvPr/>
        </p:nvGraphicFramePr>
        <p:xfrm>
          <a:off x="441450" y="1346788"/>
          <a:ext cx="3000000" cy="3000000"/>
        </p:xfrm>
        <a:graphic>
          <a:graphicData uri="http://schemas.openxmlformats.org/drawingml/2006/table">
            <a:tbl>
              <a:tblPr>
                <a:noFill/>
                <a:tableStyleId>{E011CD1C-B21E-48FE-BC33-EADFAADD7957}</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Lives of Immigrants in the Early Republic</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are examples of Push and Pull Factors?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Where did many immigrants settle during this time? What types of jobs did they have?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NY, Philadelphia, Boston were prominent cities for immigrants. Working in factories was a popular opportunity among the immigrant population. Some also moved inland to be farmers.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Define “Nativism” in your own words.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belief that people born in the United States, primarily white Protestants, were better and more worthy than immigrants coming in from other nations.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Nativist behavior and attitudes affect the lives of immigrants?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Immigrants faced discrimination against their appearance, language, and culture. They were given low-paying jobs and taken advantage of in their workplaces. They had to fight for dignity and respect.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impact did immigrants of the Early Republic have on American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Immigrants helped shape America by building the cities and working the machines primarily associated with the First Industrial Revolution. They also brought in new ideas, food, language, and other cultural practices that contributed to our country’s diversity.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0" name="Google Shape;100;p18"/>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101" name="Google Shape;101;p1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Guided Notes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2" name="Google Shape;102;p18"/>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103" name="Google Shape;103;p18"/>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04" name="Google Shape;104;p18"/>
          <p:cNvGraphicFramePr/>
          <p:nvPr/>
        </p:nvGraphicFramePr>
        <p:xfrm>
          <a:off x="1105900" y="2581425"/>
          <a:ext cx="3000000" cy="3000000"/>
        </p:xfrm>
        <a:graphic>
          <a:graphicData uri="http://schemas.openxmlformats.org/drawingml/2006/table">
            <a:tbl>
              <a:tblPr>
                <a:noFill/>
                <a:tableStyleId>{8AB7949D-8A05-4C9C-BC17-BF5D600D8529}</a:tableStyleId>
              </a:tblPr>
              <a:tblGrid>
                <a:gridCol w="2551700"/>
                <a:gridCol w="2551700"/>
              </a:tblGrid>
              <a:tr h="381000">
                <a:tc>
                  <a:txBody>
                    <a:bodyPr/>
                    <a:lstStyle/>
                    <a:p>
                      <a:pPr indent="0" lvl="0" marL="0" rtl="0" algn="ctr">
                        <a:spcBef>
                          <a:spcPts val="0"/>
                        </a:spcBef>
                        <a:spcAft>
                          <a:spcPts val="0"/>
                        </a:spcAft>
                        <a:buNone/>
                      </a:pPr>
                      <a:r>
                        <a:rPr b="1" lang="en" sz="1200">
                          <a:latin typeface="Inter"/>
                          <a:ea typeface="Inter"/>
                          <a:cs typeface="Inter"/>
                          <a:sym typeface="Inter"/>
                        </a:rPr>
                        <a:t>PUSH FACTORS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PULL FACTORS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Poverty, wars, religious persecution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Land, jobs, better opportunities, religious freedom</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Primary Source</a:t>
            </a:r>
            <a:endParaRPr/>
          </a:p>
        </p:txBody>
      </p:sp>
      <p:graphicFrame>
        <p:nvGraphicFramePr>
          <p:cNvPr id="110" name="Google Shape;110;p19"/>
          <p:cNvGraphicFramePr/>
          <p:nvPr/>
        </p:nvGraphicFramePr>
        <p:xfrm>
          <a:off x="444675" y="872075"/>
          <a:ext cx="3000000" cy="3000000"/>
        </p:xfrm>
        <a:graphic>
          <a:graphicData uri="http://schemas.openxmlformats.org/drawingml/2006/table">
            <a:tbl>
              <a:tblPr>
                <a:noFill/>
                <a:tableStyleId>{8AB7949D-8A05-4C9C-BC17-BF5D600D8529}</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Native-born Americans concerned about immigration and foreign influence.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voices of immigrants, especially Catholics and naturalized citizens, are not shared in this document.</a:t>
                      </a:r>
                      <a:endParaRPr b="1" sz="1000">
                        <a:solidFill>
                          <a:srgbClr val="E95C3D"/>
                        </a:solidFill>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document was written by Samuel F. B. Morse in 1835.</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author addresses growing immigration and fears of foreign (especially Catholic) influence in American politics.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warn Americans about the perceived dangers of immigrant influence on U.S. politics.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is high time that a true American spirit were roused to resist this alarming inroad of foreign influence”</a:t>
                      </a:r>
                      <a:endParaRPr b="1" sz="1000">
                        <a:solidFill>
                          <a:srgbClr val="E95C3D"/>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believed immigrants, especially Catholics, were a threat to American values and democracy.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wealthy, native-born Protestant, Morse likely felt his social and political power was being challenged by rising immigrant populations.</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shows early American fears about immigration and helps explain the rise of nativist movements.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is high time that a true American spirit were roused to resist this alarming inroad of foreign influence.” This shows how strong anti-immigrant feelings were and how they influenced political attitudes in the early U.S.</a:t>
                      </a:r>
                      <a:endParaRPr b="1" sz="1000">
                        <a:solidFill>
                          <a:srgbClr val="E95C3D"/>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11" name="Google Shape;111;p19"/>
          <p:cNvGraphicFramePr/>
          <p:nvPr/>
        </p:nvGraphicFramePr>
        <p:xfrm>
          <a:off x="528650" y="4713800"/>
          <a:ext cx="3000000" cy="3000000"/>
        </p:xfrm>
        <a:graphic>
          <a:graphicData uri="http://schemas.openxmlformats.org/drawingml/2006/table">
            <a:tbl>
              <a:tblPr>
                <a:noFill/>
                <a:tableStyleId>{8AB7949D-8A05-4C9C-BC17-BF5D600D8529}</a:tableStyleId>
              </a:tblPr>
              <a:tblGrid>
                <a:gridCol w="1731500"/>
              </a:tblGrid>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Contradicts</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Jesuits</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Despotic</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12" name="Google Shape;112;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13" name="Google Shape;113;p19"/>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14" name="Google Shape;114;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0"/>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20" name="Google Shape;120;p20"/>
          <p:cNvSpPr txBox="1"/>
          <p:nvPr/>
        </p:nvSpPr>
        <p:spPr>
          <a:xfrm>
            <a:off x="0" y="0"/>
            <a:ext cx="7315200" cy="106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121" name="Google Shape;121;p20"/>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22" name="Google Shape;122;p20"/>
          <p:cNvGraphicFramePr/>
          <p:nvPr/>
        </p:nvGraphicFramePr>
        <p:xfrm>
          <a:off x="441438" y="1270650"/>
          <a:ext cx="3000000" cy="3000000"/>
        </p:xfrm>
        <a:graphic>
          <a:graphicData uri="http://schemas.openxmlformats.org/drawingml/2006/table">
            <a:tbl>
              <a:tblPr>
                <a:noFill/>
                <a:tableStyleId>{8AB7949D-8A05-4C9C-BC17-BF5D600D8529}</a:tableStyleId>
              </a:tblPr>
              <a:tblGrid>
                <a:gridCol w="6432300"/>
              </a:tblGrid>
              <a:tr h="4029450">
                <a:tc>
                  <a:txBody>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Directions:</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Imagine you are an immigrant coming to the United States during the Early Republic (between 1789 and 1844). Write a diary entry describing your experiences, thoughts, and feelings. Be creative, but also use what you’ve learned about immigrants during this time to display your content knowledge in the diary entry.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Required Topics: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came from and why you left your home country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the journey to the U.S. was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Your first impressions of America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live now and what your living conditions are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kind of work you do or hope to do</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Any challenges or discrimination you’ve faced</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How you feel about being in a new country and what your hopes are for the future</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Tips: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Write in the first person (“I” and “my”)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Add feelings and details to make your entry more realistic and historically empathetic</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 can give yourself a name and age to make it more personal</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23" name="Google Shape;123;p20"/>
          <p:cNvGraphicFramePr/>
          <p:nvPr/>
        </p:nvGraphicFramePr>
        <p:xfrm>
          <a:off x="441450" y="5300100"/>
          <a:ext cx="3000000" cy="3000000"/>
        </p:xfrm>
        <a:graphic>
          <a:graphicData uri="http://schemas.openxmlformats.org/drawingml/2006/table">
            <a:tbl>
              <a:tblPr>
                <a:noFill/>
                <a:tableStyleId>{8AB7949D-8A05-4C9C-BC17-BF5D600D8529}</a:tableStyleId>
              </a:tblPr>
              <a:tblGrid>
                <a:gridCol w="2144100"/>
                <a:gridCol w="2144100"/>
                <a:gridCol w="2144100"/>
              </a:tblGrid>
              <a:tr h="381000">
                <a:tc gridSpan="3">
                  <a:txBody>
                    <a:bodyPr/>
                    <a:lstStyle/>
                    <a:p>
                      <a:pPr indent="0" lvl="0" marL="0" rtl="0" algn="ctr">
                        <a:spcBef>
                          <a:spcPts val="0"/>
                        </a:spcBef>
                        <a:spcAft>
                          <a:spcPts val="0"/>
                        </a:spcAft>
                        <a:buNone/>
                      </a:pPr>
                      <a:r>
                        <a:rPr lang="en" sz="1200">
                          <a:latin typeface="Inter"/>
                          <a:ea typeface="Inter"/>
                          <a:cs typeface="Inter"/>
                          <a:sym typeface="Inter"/>
                        </a:rPr>
                        <a:t>Use the videos to learn more about the lives of immigrants. Take notes to use as inspiration for your diary entry.</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hMerge="1"/>
              </a:tr>
              <a:tr h="381000">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4"/>
                        </a:rPr>
                        <a:t>German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5"/>
                        </a:rPr>
                        <a:t>Irish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6"/>
                        </a:rPr>
                        <a:t>Nativism</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81000">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Germans travelled to American port cities across the Atlantic Ocean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Boston, Philadelphia, NY were popular destinations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Seen as a better class of immigrants than the Irish</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Over one million Irish migrated in the 1840s due to famine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Mostly poor/unskilled laborers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No social services set up to help them adjust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Relied on Catholic Church</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Nativists worried about job competition, and growing political power of immigrants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Concerns about European Catholicism</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Fears of the pope as a political figure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Know-Nothing Party</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1"/>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29" name="Google Shape;129;p2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130" name="Google Shape;130;p21"/>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31" name="Google Shape;131;p21"/>
          <p:cNvGraphicFramePr/>
          <p:nvPr/>
        </p:nvGraphicFramePr>
        <p:xfrm>
          <a:off x="441438" y="1842150"/>
          <a:ext cx="3000000" cy="3000000"/>
        </p:xfrm>
        <a:graphic>
          <a:graphicData uri="http://schemas.openxmlformats.org/drawingml/2006/table">
            <a:tbl>
              <a:tblPr>
                <a:noFill/>
                <a:tableStyleId>{8AB7949D-8A05-4C9C-BC17-BF5D600D8529}</a:tableStyleId>
              </a:tblPr>
              <a:tblGrid>
                <a:gridCol w="6432300"/>
              </a:tblGrid>
              <a:tr h="7040425">
                <a:tc>
                  <a:txBody>
                    <a:bodyPr/>
                    <a:lstStyle/>
                    <a:p>
                      <a:pPr indent="0" lvl="0" marL="0" rtl="0" algn="l">
                        <a:lnSpc>
                          <a:spcPct val="115000"/>
                        </a:lnSpc>
                        <a:spcBef>
                          <a:spcPts val="0"/>
                        </a:spcBef>
                        <a:spcAft>
                          <a:spcPts val="0"/>
                        </a:spcAft>
                        <a:buNone/>
                      </a:pPr>
                      <a:r>
                        <a:rPr b="1" lang="en" sz="1000">
                          <a:solidFill>
                            <a:srgbClr val="E95C3D"/>
                          </a:solidFill>
                          <a:latin typeface="Inter"/>
                          <a:ea typeface="Inter"/>
                          <a:cs typeface="Inter"/>
                          <a:sym typeface="Inter"/>
                        </a:rPr>
                        <a:t>Diary of Brigid O’Malley</a:t>
                      </a:r>
                      <a:br>
                        <a:rPr b="1" lang="en" sz="1000">
                          <a:solidFill>
                            <a:srgbClr val="E95C3D"/>
                          </a:solidFill>
                          <a:latin typeface="Inter"/>
                          <a:ea typeface="Inter"/>
                          <a:cs typeface="Inter"/>
                          <a:sym typeface="Inter"/>
                        </a:rPr>
                      </a:br>
                      <a:r>
                        <a:rPr b="1" lang="en" sz="1000">
                          <a:solidFill>
                            <a:srgbClr val="E95C3D"/>
                          </a:solidFill>
                          <a:latin typeface="Inter"/>
                          <a:ea typeface="Inter"/>
                          <a:cs typeface="Inter"/>
                          <a:sym typeface="Inter"/>
                        </a:rPr>
                        <a:t>April 3, 1832</a:t>
                      </a:r>
                      <a:br>
                        <a:rPr b="1" lang="en" sz="1000">
                          <a:solidFill>
                            <a:srgbClr val="E95C3D"/>
                          </a:solidFill>
                          <a:latin typeface="Inter"/>
                          <a:ea typeface="Inter"/>
                          <a:cs typeface="Inter"/>
                          <a:sym typeface="Inter"/>
                        </a:rPr>
                      </a:br>
                      <a:r>
                        <a:rPr b="1" lang="en" sz="1000">
                          <a:solidFill>
                            <a:srgbClr val="E95C3D"/>
                          </a:solidFill>
                          <a:latin typeface="Inter"/>
                          <a:ea typeface="Inter"/>
                          <a:cs typeface="Inter"/>
                          <a:sym typeface="Inter"/>
                        </a:rPr>
                        <a:t>New York City</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Dear Diary,</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My name is Brigid O’Malley, and I am 14 years old. I came to America from County Cork, Ireland, with my older brother Sean. We left because the crops kept failing back home—there was never enough food, and Da said we couldn’t live like that any longer. We sold what little we had and bought passage to America, the land where people say you can make a better life if you work hard enough.</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The journey across the Atlantic Ocean was terrible. We were stuck in the bottom of the ship with many other poor families. It was dark, wet, and smelled awful. People got sick, and I tried not to cry, even when I missed Mam terribly. But I kept thinking about the stories I had heard—about jobs and food and streets lined with gold.</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When we arrived in New York City, I was shocked. There were so many people, carriages, and buildings! But the streets weren’t golden—they were muddy and crowded. Sean and I found a room to rent with another Irish family in a rundown tenement building. The walls are thin, and the whole place smells like cabbage and coal smoke. We all share one water pump outside and one toilet for the whole building.</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Sean got a job unloading crates at the docks, and I started working at a textile mill. The work is long and hard—twelve hours a day, six days a week. The machines are loud, and my hands are always sore from tying threads. Still, it’s better than starving back home.</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Some Americans treat us like dirt. They call us names and say the Irish are dirty and lazy. One shop even had a sign in the window that said, “No Irish Need Apply.” It made me feel small, like we don’t belong.</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But even with all the hardships, I’m glad we came. I miss Ireland every day, but I believe there is hope here. I want to save enough money to go to school someday and maybe become a teacher. That way, I can help others like me who come here with nothing but a dream and a bit of courage.</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1200"/>
                        </a:spcAft>
                        <a:buNone/>
                      </a:pPr>
                      <a:r>
                        <a:rPr b="1" lang="en" sz="1000">
                          <a:solidFill>
                            <a:srgbClr val="E95C3D"/>
                          </a:solidFill>
                          <a:latin typeface="Inter"/>
                          <a:ea typeface="Inter"/>
                          <a:cs typeface="Inter"/>
                          <a:sym typeface="Inter"/>
                        </a:rPr>
                        <a:t>Yours truly,</a:t>
                      </a:r>
                      <a:br>
                        <a:rPr b="1" lang="en" sz="1000">
                          <a:solidFill>
                            <a:srgbClr val="E95C3D"/>
                          </a:solidFill>
                          <a:latin typeface="Inter"/>
                          <a:ea typeface="Inter"/>
                          <a:cs typeface="Inter"/>
                          <a:sym typeface="Inter"/>
                        </a:rPr>
                      </a:br>
                      <a:r>
                        <a:rPr b="1" lang="en" sz="1000">
                          <a:solidFill>
                            <a:srgbClr val="E95C3D"/>
                          </a:solidFill>
                          <a:latin typeface="Inter"/>
                          <a:ea typeface="Inter"/>
                          <a:cs typeface="Inter"/>
                          <a:sym typeface="Inter"/>
                        </a:rPr>
                        <a:t>Brigid</a:t>
                      </a:r>
                      <a:endParaRPr b="1"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